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2"/>
  </p:notesMasterIdLst>
  <p:sldIdLst>
    <p:sldId id="256" r:id="rId2"/>
    <p:sldId id="281" r:id="rId3"/>
    <p:sldId id="273" r:id="rId4"/>
    <p:sldId id="259" r:id="rId5"/>
    <p:sldId id="274" r:id="rId6"/>
    <p:sldId id="277" r:id="rId7"/>
    <p:sldId id="278" r:id="rId8"/>
    <p:sldId id="282" r:id="rId9"/>
    <p:sldId id="279" r:id="rId10"/>
    <p:sldId id="280" r:id="rId11"/>
  </p:sldIdLst>
  <p:sldSz cx="24384000" cy="13716000"/>
  <p:notesSz cx="6858000" cy="9144000"/>
  <p:defaultTextStyle>
    <a:lvl1pPr algn="ctr" defTabSz="5842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86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518011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DA98-280D-446D-9315-3874C9D4D5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61A7-2DCF-4F86-87EF-B569C3C8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2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DA98-280D-446D-9315-3874C9D4D5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61A7-2DCF-4F86-87EF-B569C3C8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DA98-280D-446D-9315-3874C9D4D5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61A7-2DCF-4F86-87EF-B569C3C8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7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PEAKER+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285945" y="1812668"/>
            <a:ext cx="21794252" cy="6124832"/>
          </a:xfrm>
          <a:prstGeom prst="rect">
            <a:avLst/>
          </a:prstGeom>
        </p:spPr>
        <p:txBody>
          <a:bodyPr anchor="b"/>
          <a:lstStyle>
            <a:lvl1pPr>
              <a:defRPr b="0">
                <a:solidFill>
                  <a:srgbClr val="FF2B06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2800" cap="all">
                <a:solidFill>
                  <a:srgbClr val="FF2B06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079018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DA98-280D-446D-9315-3874C9D4D5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61A7-2DCF-4F86-87EF-B569C3C8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6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DA98-280D-446D-9315-3874C9D4D5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61A7-2DCF-4F86-87EF-B569C3C8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2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DA98-280D-446D-9315-3874C9D4D5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61A7-2DCF-4F86-87EF-B569C3C8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4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DA98-280D-446D-9315-3874C9D4D5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61A7-2DCF-4F86-87EF-B569C3C8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DA98-280D-446D-9315-3874C9D4D5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61A7-2DCF-4F86-87EF-B569C3C8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9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DA98-280D-446D-9315-3874C9D4D5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61A7-2DCF-4F86-87EF-B569C3C8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0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DA98-280D-446D-9315-3874C9D4D5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61A7-2DCF-4F86-87EF-B569C3C8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DA98-280D-446D-9315-3874C9D4D5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61A7-2DCF-4F86-87EF-B569C3C8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3DA98-280D-446D-9315-3874C9D4D5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61A7-2DCF-4F86-87EF-B569C3C8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2"/>
          <p:cNvSpPr/>
          <p:nvPr/>
        </p:nvSpPr>
        <p:spPr>
          <a:xfrm>
            <a:off x="6513933" y="1459891"/>
            <a:ext cx="11330025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60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4400" cap="all" dirty="0">
                <a:solidFill>
                  <a:srgbClr val="FF0000"/>
                </a:solidFill>
                <a:latin typeface="Impact" panose="020B0806030902050204" pitchFamily="34" charset="0"/>
                <a:cs typeface="Helvetica" panose="020B0604020202020204" pitchFamily="34" charset="0"/>
              </a:rPr>
              <a:t>Advantages of utilizing the </a:t>
            </a:r>
            <a:r>
              <a:rPr lang="en-US" sz="4400" dirty="0">
                <a:solidFill>
                  <a:srgbClr val="FF0000"/>
                </a:solidFill>
                <a:latin typeface="Impact" panose="020B0806030902050204" pitchFamily="34" charset="0"/>
                <a:cs typeface="Helvetica" panose="020B0604020202020204" pitchFamily="34" charset="0"/>
              </a:rPr>
              <a:t>CWT HEATER SYSTEM</a:t>
            </a:r>
          </a:p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4400" cap="all" dirty="0">
                <a:solidFill>
                  <a:srgbClr val="FF0000"/>
                </a:solidFill>
                <a:latin typeface="Impact" panose="020B0806030902050204" pitchFamily="34" charset="0"/>
                <a:cs typeface="Helvetica" panose="020B0604020202020204" pitchFamily="34" charset="0"/>
              </a:rPr>
              <a:t>IN VERTICAL HEATER TREATER APPLICATIONS</a:t>
            </a:r>
            <a:endParaRPr sz="4400" cap="all" dirty="0">
              <a:solidFill>
                <a:srgbClr val="FF0000"/>
              </a:solidFill>
              <a:latin typeface="Impact" panose="020B080603090205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28" y="10886537"/>
            <a:ext cx="5366966" cy="15544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73857" y="5445994"/>
            <a:ext cx="2006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In-Direct Steam Heat </a:t>
            </a:r>
            <a:br>
              <a:rPr lang="en-US" sz="8000" b="1" spc="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8000" b="1" spc="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Light Oil Process Applications</a:t>
            </a:r>
            <a:endParaRPr lang="en-US" sz="8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hape 62"/>
          <p:cNvSpPr/>
          <p:nvPr/>
        </p:nvSpPr>
        <p:spPr>
          <a:xfrm>
            <a:off x="5883009" y="11325201"/>
            <a:ext cx="11333557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960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4400" cap="all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A                                                                  technology </a:t>
            </a:r>
            <a:endParaRPr sz="4400" cap="all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69" y="8741659"/>
            <a:ext cx="7991475" cy="2314575"/>
          </a:xfrm>
          <a:prstGeom prst="rect">
            <a:avLst/>
          </a:prstGeom>
        </p:spPr>
      </p:pic>
      <p:sp>
        <p:nvSpPr>
          <p:cNvPr id="3" name="Shape 61"/>
          <p:cNvSpPr>
            <a:spLocks noGrp="1"/>
          </p:cNvSpPr>
          <p:nvPr>
            <p:ph type="title"/>
          </p:nvPr>
        </p:nvSpPr>
        <p:spPr>
          <a:xfrm>
            <a:off x="1285945" y="1663380"/>
            <a:ext cx="21794252" cy="612483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en-US" sz="26600" b="1" cap="all" spc="6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 YOU</a:t>
            </a:r>
            <a:endParaRPr sz="26600" b="1" cap="all" spc="600" dirty="0">
              <a:solidFill>
                <a:schemeClr val="bg1"/>
              </a:solidFill>
              <a:latin typeface="Futura BdCn BT" panose="020B0706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908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2"/>
          <p:cNvSpPr/>
          <p:nvPr/>
        </p:nvSpPr>
        <p:spPr>
          <a:xfrm>
            <a:off x="6513933" y="1459891"/>
            <a:ext cx="11330025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60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CA" sz="4400" dirty="0">
                <a:solidFill>
                  <a:srgbClr val="FF0000"/>
                </a:solidFill>
                <a:latin typeface="Impact" panose="020B0806030902050204" pitchFamily="34" charset="0"/>
                <a:cs typeface="Helvetica" panose="020B0604020202020204" pitchFamily="34" charset="0"/>
              </a:rPr>
              <a:t>ADVANTAGES OF UTILIZING THE CWT HEATER SYSTEM</a:t>
            </a:r>
          </a:p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CA" sz="4400" dirty="0">
                <a:solidFill>
                  <a:srgbClr val="FF0000"/>
                </a:solidFill>
                <a:latin typeface="Impact" panose="020B0806030902050204" pitchFamily="34" charset="0"/>
                <a:cs typeface="Helvetica" panose="020B0604020202020204" pitchFamily="34" charset="0"/>
              </a:rPr>
              <a:t>IN VERTICAL HEATER TREATER APPLICATIONS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3390" y="3922502"/>
            <a:ext cx="2013284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bg1"/>
                </a:solidFill>
              </a:rPr>
              <a:t>Technology was discovered in 2000 – 2001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bg1"/>
                </a:solidFill>
              </a:rPr>
              <a:t>Heavy oil application field testing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bg1"/>
                </a:solidFill>
              </a:rPr>
              <a:t>Units are still in service today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bg1"/>
                </a:solidFill>
              </a:rPr>
              <a:t>Natural gas line heaters went into service in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	2004 and are still today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bg1"/>
                </a:solidFill>
              </a:rPr>
              <a:t>Very successful product line across North America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bg1"/>
                </a:solidFill>
              </a:rPr>
              <a:t>Used in heating light oil tanks for process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bg1"/>
                </a:solidFill>
              </a:rPr>
              <a:t>Approximately 180 in use in Saskatchewan and 25 in North Dakota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bg1"/>
                </a:solidFill>
              </a:rPr>
              <a:t>In those regions we have permission to use CWT heaters to heat light oil in a tank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bg1"/>
                </a:solidFill>
              </a:rPr>
              <a:t>Received permission in Saskatchewan in 2010 from </a:t>
            </a:r>
            <a:r>
              <a:rPr lang="en-US" sz="4000" dirty="0" err="1">
                <a:solidFill>
                  <a:schemeClr val="bg1"/>
                </a:solidFill>
              </a:rPr>
              <a:t>Sask</a:t>
            </a:r>
            <a:r>
              <a:rPr lang="en-US" sz="4000" dirty="0">
                <a:solidFill>
                  <a:schemeClr val="bg1"/>
                </a:solidFill>
              </a:rPr>
              <a:t> Energy and Mines</a:t>
            </a:r>
          </a:p>
          <a:p>
            <a:pPr algn="l"/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358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 b="7470"/>
          <a:stretch/>
        </p:blipFill>
        <p:spPr>
          <a:xfrm>
            <a:off x="0" y="-166255"/>
            <a:ext cx="24384000" cy="139238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78003" y="1306286"/>
            <a:ext cx="11005998" cy="12451279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57283" y="2255663"/>
            <a:ext cx="10247437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Operates on 26 psig vacuum to 250 degrees F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Certified Non-</a:t>
            </a:r>
            <a:r>
              <a:rPr lang="en-US" sz="4000" dirty="0" err="1">
                <a:solidFill>
                  <a:schemeClr val="tx1"/>
                </a:solidFill>
              </a:rPr>
              <a:t>incendive</a:t>
            </a:r>
            <a:r>
              <a:rPr lang="en-US" sz="4000" dirty="0">
                <a:solidFill>
                  <a:schemeClr val="tx1"/>
                </a:solidFill>
              </a:rPr>
              <a:t> electrical control system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Operates 21 feet from tank in general purpose area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Reduces emissions and fuel gas consumptions by up to 50 per cent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Operates at 75 to 80 per cent thermal efficiency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No electricity required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No special boiler certifications to operate in class one zone two </a:t>
            </a:r>
            <a:r>
              <a:rPr lang="en-US" sz="4000" dirty="0" err="1">
                <a:solidFill>
                  <a:schemeClr val="tx1"/>
                </a:solidFill>
              </a:rPr>
              <a:t>hazardarous</a:t>
            </a:r>
            <a:r>
              <a:rPr lang="en-US" sz="4000" dirty="0">
                <a:solidFill>
                  <a:schemeClr val="tx1"/>
                </a:solidFill>
              </a:rPr>
              <a:t> location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System as a whole is currently being recertified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Due to issues with CSA, an alternate certifying body is currently completing the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re-certification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884621"/>
            <a:ext cx="12998722" cy="516840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86001" y="8261098"/>
            <a:ext cx="118127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Safe, Silent, Long Life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No moving parts like motors, pumps, floats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Silent operation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Low pressure (2 </a:t>
            </a:r>
            <a:r>
              <a:rPr lang="en-US" sz="4000" dirty="0" err="1">
                <a:solidFill>
                  <a:schemeClr val="tx1"/>
                </a:solidFill>
              </a:rPr>
              <a:t>oz</a:t>
            </a:r>
            <a:r>
              <a:rPr lang="en-US" sz="4000" dirty="0">
                <a:solidFill>
                  <a:schemeClr val="tx1"/>
                </a:solidFill>
              </a:rPr>
              <a:t>) utility or well head gas supply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Flame arrested air intake built to US Coast Guard standard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ASME Section IV vacuum boiler design</a:t>
            </a:r>
          </a:p>
        </p:txBody>
      </p:sp>
      <p:sp>
        <p:nvSpPr>
          <p:cNvPr id="9" name="Rectangle 8"/>
          <p:cNvSpPr/>
          <p:nvPr/>
        </p:nvSpPr>
        <p:spPr>
          <a:xfrm>
            <a:off x="-1" y="2294625"/>
            <a:ext cx="13378003" cy="470333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86002" y="2808619"/>
            <a:ext cx="1219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Helvetica" panose="020B0604020202020204" pitchFamily="34" charset="0"/>
              </a:rPr>
              <a:t>COLD WEATHER TECHNOLOGIES (CWT)</a:t>
            </a:r>
          </a:p>
          <a:p>
            <a:pPr algn="l"/>
            <a:r>
              <a:rPr lang="en-US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Helvetica" panose="020B0604020202020204" pitchFamily="34" charset="0"/>
              </a:rPr>
              <a:t>HAS A STRONG HISTORY OF </a:t>
            </a:r>
          </a:p>
          <a:p>
            <a:pPr algn="l"/>
            <a:r>
              <a:rPr lang="en-US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Helvetica" panose="020B0604020202020204" pitchFamily="34" charset="0"/>
              </a:rPr>
              <a:t>HEATING FLAMMABLE LIQUIDS &amp;</a:t>
            </a:r>
          </a:p>
          <a:p>
            <a:pPr algn="l"/>
            <a:r>
              <a:rPr lang="en-US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Helvetica" panose="020B0604020202020204" pitchFamily="34" charset="0"/>
              </a:rPr>
              <a:t>NATURAL GAS</a:t>
            </a:r>
            <a:endParaRPr lang="en-US" sz="6000" dirty="0">
              <a:latin typeface="Impact" panose="020B080603090205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648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95" r="-120" b="1695"/>
          <a:stretch/>
        </p:blipFill>
        <p:spPr>
          <a:xfrm>
            <a:off x="12884728" y="-124692"/>
            <a:ext cx="11596254" cy="137991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78003" y="921279"/>
            <a:ext cx="11005998" cy="1062903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42572" y="1774403"/>
            <a:ext cx="996214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Fire tubes cannot be used to heat oil in a tank for processing purposes</a:t>
            </a:r>
          </a:p>
          <a:p>
            <a:pPr marL="57150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Fire tubes use pounds of gas pressure</a:t>
            </a:r>
          </a:p>
          <a:p>
            <a:pPr marL="57150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High skin temperature make fire tubes unsafe for heating flammable liquids</a:t>
            </a:r>
          </a:p>
          <a:p>
            <a:pPr marL="57150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High skin temperature beyond coating specs</a:t>
            </a:r>
          </a:p>
          <a:p>
            <a:pPr marL="57150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Fire tubes will eventually fail into costly, and sometimes catastrophic, events.</a:t>
            </a:r>
          </a:p>
          <a:p>
            <a:pPr marL="57150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Fire tubes are proven to be 40 to 45 per cent efficient.</a:t>
            </a:r>
          </a:p>
          <a:p>
            <a:pPr marL="57150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Rail transport issues</a:t>
            </a:r>
          </a:p>
          <a:p>
            <a:pPr marL="571500" lvl="1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Need to heat all oil to minimum 110 F</a:t>
            </a:r>
          </a:p>
          <a:p>
            <a:pPr marL="571500" lvl="1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Requires a 13.7 RVP test prior to loading</a:t>
            </a:r>
          </a:p>
          <a:p>
            <a:pPr marL="571500" lvl="1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Fire tubes are having a high failure rate trying to achieve new standards</a:t>
            </a:r>
          </a:p>
        </p:txBody>
      </p:sp>
      <p:sp>
        <p:nvSpPr>
          <p:cNvPr id="7" name="Shape 71"/>
          <p:cNvSpPr txBox="1">
            <a:spLocks/>
          </p:cNvSpPr>
          <p:nvPr/>
        </p:nvSpPr>
        <p:spPr>
          <a:xfrm>
            <a:off x="1285945" y="1812668"/>
            <a:ext cx="9936237" cy="10781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rgbClr val="FF2B0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>
                <a:solidFill>
                  <a:schemeClr val="bg1"/>
                </a:solidFill>
                <a:latin typeface="Impact" panose="020B0806030902050204" pitchFamily="34" charset="0"/>
              </a:rPr>
              <a:t>CHALLENGES IN INDUSTRY </a:t>
            </a:r>
            <a:br>
              <a:rPr lang="en-CA" sz="600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CA" sz="6000">
                <a:solidFill>
                  <a:schemeClr val="bg1"/>
                </a:solidFill>
                <a:latin typeface="Impact" panose="020B0806030902050204" pitchFamily="34" charset="0"/>
              </a:rPr>
              <a:t>TO ACHIEVE SAFETY AND ENVIRONMENTAL COMPLIANCE:</a:t>
            </a:r>
            <a:br>
              <a:rPr lang="en-CA">
                <a:solidFill>
                  <a:schemeClr val="bg1"/>
                </a:solidFill>
                <a:latin typeface="Futura BdCn BT" panose="020B0706020204020204" pitchFamily="34" charset="0"/>
              </a:rPr>
            </a:br>
            <a:br>
              <a:rPr lang="en-CA">
                <a:solidFill>
                  <a:schemeClr val="bg1"/>
                </a:solidFill>
                <a:latin typeface="Futura BdCn BT" panose="020B0706020204020204" pitchFamily="34" charset="0"/>
              </a:rPr>
            </a:br>
            <a:r>
              <a:rPr lang="en-CA" sz="4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Fire Tubes</a:t>
            </a:r>
            <a:br>
              <a:rPr lang="en-CA" sz="4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CA" sz="4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CA" sz="4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Changing Rail Transport Standards</a:t>
            </a:r>
            <a:endParaRPr lang="en-CA" sz="4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7" b="14713"/>
          <a:stretch/>
        </p:blipFill>
        <p:spPr>
          <a:xfrm>
            <a:off x="0" y="-41564"/>
            <a:ext cx="24384000" cy="1371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78003" y="1017531"/>
            <a:ext cx="11005998" cy="6634553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42572" y="1774403"/>
            <a:ext cx="99621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Very simplistic technology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Becomes more complex when BMS is utilized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Contributes heavily to greenhouse gas emissions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Heavy fuel gas consumption if using propane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tx1"/>
                </a:solidFill>
              </a:rPr>
              <a:t>Safety and environmental concerns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294626"/>
            <a:ext cx="12241764" cy="4423415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6002" y="2962822"/>
            <a:ext cx="1219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CHALLENGES WITH </a:t>
            </a:r>
          </a:p>
          <a:p>
            <a:pPr algn="l"/>
            <a:r>
              <a:rPr lang="en-US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FIRE TUBE HEATING TECHNOLOGY</a:t>
            </a:r>
          </a:p>
          <a:p>
            <a:pPr algn="l"/>
            <a:r>
              <a:rPr lang="en-US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IN MODERN APPLICATIONS </a:t>
            </a:r>
            <a:endParaRPr lang="en-US" sz="60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03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864" y="-83128"/>
            <a:ext cx="9473966" cy="6315977"/>
          </a:xfrm>
          <a:prstGeom prst="rect">
            <a:avLst/>
          </a:prstGeom>
        </p:spPr>
      </p:pic>
      <p:sp>
        <p:nvSpPr>
          <p:cNvPr id="7" name="Shape 71"/>
          <p:cNvSpPr>
            <a:spLocks noGrp="1"/>
          </p:cNvSpPr>
          <p:nvPr>
            <p:ph type="title"/>
          </p:nvPr>
        </p:nvSpPr>
        <p:spPr>
          <a:xfrm>
            <a:off x="1285945" y="1812668"/>
            <a:ext cx="12721000" cy="107811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en-US" sz="7400" dirty="0">
                <a:solidFill>
                  <a:schemeClr val="bg1"/>
                </a:solidFill>
                <a:latin typeface="Impact" panose="020B0806030902050204" pitchFamily="34" charset="0"/>
              </a:rPr>
              <a:t>NEW TECHNOLOGY IN CLOSED LOOP </a:t>
            </a:r>
            <a:br>
              <a:rPr lang="en-US" sz="74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7400" dirty="0">
                <a:solidFill>
                  <a:schemeClr val="bg1"/>
                </a:solidFill>
                <a:latin typeface="Impact" panose="020B0806030902050204" pitchFamily="34" charset="0"/>
              </a:rPr>
              <a:t>IN-DIRECT STEAM HEAT:</a:t>
            </a:r>
            <a:br>
              <a:rPr lang="en-US" dirty="0">
                <a:solidFill>
                  <a:schemeClr val="bg1"/>
                </a:solidFill>
                <a:latin typeface="Futura BdCn BT" panose="020B0706020204020204" pitchFamily="34" charset="0"/>
              </a:rPr>
            </a:br>
            <a:br>
              <a:rPr lang="en-US" sz="4400" dirty="0">
                <a:solidFill>
                  <a:schemeClr val="bg1"/>
                </a:solidFill>
                <a:latin typeface="Futura BdCn BT" panose="020B0706020204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- No make up water required for system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- Uses latent heat transfer into process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- Steam temperatures well within coating spec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- Heat exchanger same bolt pattern as fire tube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- Oil level lowered in Vertical Heater Treater so oil is heated, 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   and not the water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- Heat exchanger is immersed in oil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4400" dirty="0" err="1">
                <a:solidFill>
                  <a:schemeClr val="bg1"/>
                </a:solidFill>
                <a:latin typeface="+mn-lt"/>
              </a:rPr>
              <a:t>Volumetrics</a:t>
            </a:r>
            <a:r>
              <a:rPr lang="en-US" sz="4400" dirty="0">
                <a:solidFill>
                  <a:schemeClr val="bg1"/>
                </a:solidFill>
                <a:latin typeface="+mn-lt"/>
              </a:rPr>
              <a:t>: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	6’ CWT VHT Exchanger is 110 </a:t>
            </a:r>
            <a:r>
              <a:rPr lang="en-US" sz="4400" dirty="0" err="1">
                <a:solidFill>
                  <a:schemeClr val="bg1"/>
                </a:solidFill>
                <a:latin typeface="+mn-lt"/>
              </a:rPr>
              <a:t>sq</a:t>
            </a:r>
            <a:r>
              <a:rPr lang="en-US" sz="4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n-lt"/>
              </a:rPr>
              <a:t>ft</a:t>
            </a:r>
            <a:r>
              <a:rPr lang="en-US" sz="4400" dirty="0">
                <a:solidFill>
                  <a:schemeClr val="bg1"/>
                </a:solidFill>
                <a:latin typeface="+mn-lt"/>
              </a:rPr>
              <a:t> – 40.8 gallons 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	displacement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	16” Fire Tube is 53 </a:t>
            </a:r>
            <a:r>
              <a:rPr lang="en-US" sz="4400" dirty="0" err="1">
                <a:solidFill>
                  <a:schemeClr val="bg1"/>
                </a:solidFill>
                <a:latin typeface="+mn-lt"/>
              </a:rPr>
              <a:t>sq</a:t>
            </a:r>
            <a:r>
              <a:rPr lang="en-US" sz="4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n-lt"/>
              </a:rPr>
              <a:t>ft</a:t>
            </a:r>
            <a:r>
              <a:rPr lang="en-US" sz="4400" dirty="0">
                <a:solidFill>
                  <a:schemeClr val="bg1"/>
                </a:solidFill>
                <a:latin typeface="+mn-lt"/>
              </a:rPr>
              <a:t> – 132 gallons displacement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	8’ CWT VHT Exchanger is 148 </a:t>
            </a:r>
            <a:r>
              <a:rPr lang="en-US" sz="4400" dirty="0" err="1">
                <a:solidFill>
                  <a:schemeClr val="bg1"/>
                </a:solidFill>
                <a:latin typeface="+mn-lt"/>
              </a:rPr>
              <a:t>sq</a:t>
            </a:r>
            <a:r>
              <a:rPr lang="en-US" sz="4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n-lt"/>
              </a:rPr>
              <a:t>ft</a:t>
            </a:r>
            <a:r>
              <a:rPr lang="en-US" sz="4400" dirty="0">
                <a:solidFill>
                  <a:schemeClr val="bg1"/>
                </a:solidFill>
                <a:latin typeface="+mn-lt"/>
              </a:rPr>
              <a:t> – 55 gallons 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	displacement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	16” Fire Tube is 70 </a:t>
            </a:r>
            <a:r>
              <a:rPr lang="en-US" sz="4400" dirty="0" err="1">
                <a:solidFill>
                  <a:schemeClr val="bg1"/>
                </a:solidFill>
                <a:latin typeface="+mn-lt"/>
              </a:rPr>
              <a:t>sq</a:t>
            </a:r>
            <a:r>
              <a:rPr lang="en-US" sz="4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n-lt"/>
              </a:rPr>
              <a:t>ft</a:t>
            </a:r>
            <a:r>
              <a:rPr lang="en-US" sz="4400" dirty="0">
                <a:solidFill>
                  <a:schemeClr val="bg1"/>
                </a:solidFill>
                <a:latin typeface="+mn-lt"/>
              </a:rPr>
              <a:t> – 174 gallons displacement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" b="971"/>
          <a:stretch/>
        </p:blipFill>
        <p:spPr>
          <a:xfrm>
            <a:off x="14937974" y="6718035"/>
            <a:ext cx="9446026" cy="69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065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1"/>
          <p:cNvSpPr>
            <a:spLocks noGrp="1"/>
          </p:cNvSpPr>
          <p:nvPr>
            <p:ph type="title"/>
          </p:nvPr>
        </p:nvSpPr>
        <p:spPr>
          <a:xfrm>
            <a:off x="501535" y="2046422"/>
            <a:ext cx="13214465" cy="107811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</a:rPr>
              <a:t>NORTH </a:t>
            </a:r>
            <a:b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</a:rPr>
              <a:t>DAKOTA</a:t>
            </a:r>
            <a:b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</a:rPr>
              <a:t>LETTER</a:t>
            </a:r>
            <a:b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b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b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endParaRPr sz="6000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6" y="713232"/>
            <a:ext cx="9419844" cy="12133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3"/>
          <a:stretch/>
        </p:blipFill>
        <p:spPr>
          <a:xfrm>
            <a:off x="14189825" y="713231"/>
            <a:ext cx="9532931" cy="121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766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2"/>
          <p:cNvSpPr/>
          <p:nvPr/>
        </p:nvSpPr>
        <p:spPr>
          <a:xfrm>
            <a:off x="2197768" y="2663052"/>
            <a:ext cx="1825591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960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 algn="l">
              <a:defRPr sz="1800" cap="none">
                <a:solidFill>
                  <a:srgbClr val="000000"/>
                </a:solidFill>
              </a:defRPr>
            </a:pPr>
            <a:r>
              <a:rPr lang="en-US" sz="6000" cap="none" dirty="0">
                <a:solidFill>
                  <a:schemeClr val="bg1"/>
                </a:solidFill>
                <a:latin typeface="Impact" panose="020B0806030902050204" pitchFamily="34" charset="0"/>
              </a:rPr>
              <a:t>NORTH DAKOTA INDUSTRIAL COMMISSION REVIEW AND ORDER</a:t>
            </a:r>
            <a:endParaRPr sz="6000" cap="all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3390" y="3922502"/>
            <a:ext cx="20132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bg1"/>
                </a:solidFill>
              </a:rPr>
              <a:t>October 24, 2012 NDIC grants similar approvals that are standard in Saskatchewan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bg1"/>
                </a:solidFill>
              </a:rPr>
              <a:t>21 feet away from tank rather than 125 feet from tank as is currently standard in ND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bg1"/>
                </a:solidFill>
              </a:rPr>
              <a:t>Very significant ruling for future activities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bg1"/>
                </a:solidFill>
              </a:rPr>
              <a:t>Outside of secondary containment in General Purpose location</a:t>
            </a:r>
          </a:p>
          <a:p>
            <a:pPr marL="571500" lvl="0" indent="-571500" algn="l">
              <a:buFontTx/>
              <a:buChar char="-"/>
            </a:pPr>
            <a:r>
              <a:rPr lang="en-US" sz="4000" dirty="0">
                <a:solidFill>
                  <a:schemeClr val="bg1"/>
                </a:solidFill>
              </a:rPr>
              <a:t>Allows for direct heating of oil tanks with low gas production (GOR)</a:t>
            </a:r>
          </a:p>
          <a:p>
            <a:pPr algn="l"/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850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1" b="2443"/>
          <a:stretch/>
        </p:blipFill>
        <p:spPr>
          <a:xfrm>
            <a:off x="0" y="-83126"/>
            <a:ext cx="24384000" cy="137575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1268258"/>
            <a:ext cx="11005998" cy="1240617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4548" y="1778897"/>
            <a:ext cx="9962148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4000" dirty="0">
                <a:solidFill>
                  <a:schemeClr val="tx1"/>
                </a:solidFill>
              </a:rPr>
              <a:t>Much smaller lease – save costs of:</a:t>
            </a:r>
          </a:p>
          <a:p>
            <a:pPr lvl="1" algn="l"/>
            <a:r>
              <a:rPr lang="en-US" sz="4000" dirty="0">
                <a:solidFill>
                  <a:schemeClr val="tx1"/>
                </a:solidFill>
              </a:rPr>
              <a:t>Raw land purchase</a:t>
            </a:r>
          </a:p>
          <a:p>
            <a:pPr lvl="1" algn="l"/>
            <a:r>
              <a:rPr lang="en-US" sz="4000" dirty="0">
                <a:solidFill>
                  <a:schemeClr val="tx1"/>
                </a:solidFill>
              </a:rPr>
              <a:t>Clearing, gravelling, plowing</a:t>
            </a:r>
          </a:p>
          <a:p>
            <a:pPr lvl="1" algn="l"/>
            <a:r>
              <a:rPr lang="en-US" sz="4000" dirty="0">
                <a:solidFill>
                  <a:schemeClr val="tx1"/>
                </a:solidFill>
              </a:rPr>
              <a:t>Annual fees</a:t>
            </a:r>
          </a:p>
          <a:p>
            <a:pPr lvl="0" algn="l"/>
            <a:r>
              <a:rPr lang="en-US" sz="4000" dirty="0">
                <a:solidFill>
                  <a:schemeClr val="tx1"/>
                </a:solidFill>
              </a:rPr>
              <a:t>Production equipment cost savings</a:t>
            </a:r>
          </a:p>
          <a:p>
            <a:pPr lvl="1" algn="l"/>
            <a:r>
              <a:rPr lang="en-US" sz="4000" dirty="0">
                <a:solidFill>
                  <a:schemeClr val="tx1"/>
                </a:solidFill>
              </a:rPr>
              <a:t>Less piping, insulating</a:t>
            </a:r>
          </a:p>
          <a:p>
            <a:pPr lvl="1" algn="l"/>
            <a:r>
              <a:rPr lang="en-US" sz="4000" dirty="0">
                <a:solidFill>
                  <a:schemeClr val="tx1"/>
                </a:solidFill>
              </a:rPr>
              <a:t>Smaller containment</a:t>
            </a:r>
          </a:p>
          <a:p>
            <a:pPr lvl="0" algn="l"/>
            <a:r>
              <a:rPr lang="en-US" sz="4000" dirty="0">
                <a:solidFill>
                  <a:schemeClr val="tx1"/>
                </a:solidFill>
              </a:rPr>
              <a:t>Longevity of process heating equipment</a:t>
            </a:r>
          </a:p>
          <a:p>
            <a:pPr lvl="1" algn="l"/>
            <a:r>
              <a:rPr lang="en-US" sz="4000" dirty="0">
                <a:solidFill>
                  <a:schemeClr val="tx1"/>
                </a:solidFill>
              </a:rPr>
              <a:t>45 to 50 year boiler life</a:t>
            </a:r>
          </a:p>
          <a:p>
            <a:pPr lvl="1" algn="l"/>
            <a:r>
              <a:rPr lang="en-US" sz="4000" dirty="0">
                <a:solidFill>
                  <a:schemeClr val="tx1"/>
                </a:solidFill>
              </a:rPr>
              <a:t>15 to 20 year heat exchanger life</a:t>
            </a:r>
          </a:p>
          <a:p>
            <a:pPr lvl="0" algn="l"/>
            <a:r>
              <a:rPr lang="en-US" sz="4000" dirty="0">
                <a:solidFill>
                  <a:schemeClr val="tx1"/>
                </a:solidFill>
              </a:rPr>
              <a:t>Eliminate fire tube replacements</a:t>
            </a:r>
          </a:p>
          <a:p>
            <a:pPr lvl="1" algn="l"/>
            <a:r>
              <a:rPr lang="en-US" sz="4000" dirty="0">
                <a:solidFill>
                  <a:schemeClr val="tx1"/>
                </a:solidFill>
              </a:rPr>
              <a:t>Lost production</a:t>
            </a:r>
          </a:p>
          <a:p>
            <a:pPr lvl="1" algn="l"/>
            <a:r>
              <a:rPr lang="en-US" sz="4000" dirty="0">
                <a:solidFill>
                  <a:schemeClr val="tx1"/>
                </a:solidFill>
              </a:rPr>
              <a:t>Replacement components</a:t>
            </a:r>
          </a:p>
          <a:p>
            <a:pPr lvl="1" algn="l"/>
            <a:r>
              <a:rPr lang="en-US" sz="4000" dirty="0">
                <a:solidFill>
                  <a:schemeClr val="tx1"/>
                </a:solidFill>
              </a:rPr>
              <a:t>Crew time</a:t>
            </a:r>
          </a:p>
          <a:p>
            <a:pPr lvl="1" algn="l"/>
            <a:r>
              <a:rPr lang="en-US" sz="4000" dirty="0">
                <a:solidFill>
                  <a:schemeClr val="tx1"/>
                </a:solidFill>
              </a:rPr>
              <a:t>Transportation costs</a:t>
            </a:r>
          </a:p>
          <a:p>
            <a:pPr lvl="1" algn="l"/>
            <a:r>
              <a:rPr lang="en-US" sz="4000" dirty="0">
                <a:solidFill>
                  <a:schemeClr val="tx1"/>
                </a:solidFill>
              </a:rPr>
              <a:t>Disposal fees</a:t>
            </a:r>
          </a:p>
          <a:p>
            <a:pPr lvl="1" algn="l"/>
            <a:r>
              <a:rPr lang="en-US" sz="4000" dirty="0">
                <a:solidFill>
                  <a:schemeClr val="tx1"/>
                </a:solidFill>
              </a:rPr>
              <a:t>Spills</a:t>
            </a:r>
          </a:p>
          <a:p>
            <a:pPr lvl="1" algn="l"/>
            <a:r>
              <a:rPr lang="en-US" sz="4000" dirty="0">
                <a:solidFill>
                  <a:schemeClr val="tx1"/>
                </a:solidFill>
              </a:rPr>
              <a:t>Lost time of manpower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05997" y="1268259"/>
            <a:ext cx="13378003" cy="287453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588620" y="1716831"/>
            <a:ext cx="115512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SIGNIFICANT COST SAVINGS IN</a:t>
            </a:r>
          </a:p>
          <a:p>
            <a:pPr algn="l"/>
            <a:r>
              <a:rPr lang="en-US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ALL AREAS OF LEASE OPERATIONS</a:t>
            </a:r>
          </a:p>
        </p:txBody>
      </p:sp>
    </p:spTree>
    <p:extLst>
      <p:ext uri="{BB962C8B-B14F-4D97-AF65-F5344CB8AC3E}">
        <p14:creationId xmlns:p14="http://schemas.microsoft.com/office/powerpoint/2010/main" val="7450597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483</Words>
  <Application>Microsoft Office PowerPoint</Application>
  <PresentationFormat>Custom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Avenir Roman</vt:lpstr>
      <vt:lpstr>Calibri</vt:lpstr>
      <vt:lpstr>Calibri Light</vt:lpstr>
      <vt:lpstr>Futura BdCn BT</vt:lpstr>
      <vt:lpstr>Gill Sans Light</vt:lpstr>
      <vt:lpstr>Helvetica</vt:lpstr>
      <vt:lpstr>Helvetica Neue Thin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TECHNOLOGY IN CLOSED LOOP  IN-DIRECT STEAM HEAT:  - No make up water required for system - Uses latent heat transfer into process - Steam temperatures well within coating spec - Heat exchanger same bolt pattern as fire tube - Oil level lowered in Vertical Heater Treater so oil is heated,     and not the water - Heat exchanger is immersed in oil - Volumetrics:  6’ CWT VHT Exchanger is 110 sq ft – 40.8 gallons   displacement  16” Fire Tube is 53 sq ft – 132 gallons displacement  8’ CWT VHT Exchanger is 148 sq ft – 55 gallons   displacement  16” Fire Tube is 70 sq ft – 174 gallons displacement</vt:lpstr>
      <vt:lpstr>NORTH  DAKOTA LETTER   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NAME HERE</dc:title>
  <dc:creator>Gerald Ford</dc:creator>
  <cp:lastModifiedBy>Gerald Ford</cp:lastModifiedBy>
  <cp:revision>16</cp:revision>
  <dcterms:modified xsi:type="dcterms:W3CDTF">2016-09-19T14:49:28Z</dcterms:modified>
</cp:coreProperties>
</file>